
<file path=[Content_Types].xml><?xml version="1.0" encoding="utf-8"?>
<Types xmlns="http://schemas.openxmlformats.org/package/2006/content-types">
  <Default Extension="png" ContentType="image/png"/>
  <Default Extension="tmp"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56" r:id="rId1"/>
    <p:sldMasterId id="2147483870" r:id="rId2"/>
  </p:sldMasterIdLst>
  <p:notesMasterIdLst>
    <p:notesMasterId r:id="rId11"/>
  </p:notesMasterIdLst>
  <p:handoutMasterIdLst>
    <p:handoutMasterId r:id="rId12"/>
  </p:handoutMasterIdLst>
  <p:sldIdLst>
    <p:sldId id="315" r:id="rId3"/>
    <p:sldId id="327" r:id="rId4"/>
    <p:sldId id="330" r:id="rId5"/>
    <p:sldId id="331" r:id="rId6"/>
    <p:sldId id="332" r:id="rId7"/>
    <p:sldId id="335" r:id="rId8"/>
    <p:sldId id="336" r:id="rId9"/>
    <p:sldId id="325" r:id="rId10"/>
  </p:sldIdLst>
  <p:sldSz cx="9144000" cy="6858000" type="screen4x3"/>
  <p:notesSz cx="6805613" cy="9939338"/>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AYUGO, Yolanda" initials="bayugo"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2C17A9"/>
    <a:srgbClr val="008000"/>
    <a:srgbClr val="FF0066"/>
    <a:srgbClr val="0000FF"/>
    <a:srgbClr val="FF3399"/>
    <a:srgbClr val="256EFF"/>
    <a:srgbClr val="003399"/>
    <a:srgbClr val="0033CC"/>
    <a:srgbClr val="FFFFFF"/>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943" autoAdjust="0"/>
    <p:restoredTop sz="85240" autoAdjust="0"/>
  </p:normalViewPr>
  <p:slideViewPr>
    <p:cSldViewPr>
      <p:cViewPr varScale="1">
        <p:scale>
          <a:sx n="88" d="100"/>
          <a:sy n="88" d="100"/>
        </p:scale>
        <p:origin x="924" y="90"/>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viewProps" Target="view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17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50179" name="Rectangle 3"/>
          <p:cNvSpPr>
            <a:spLocks noGrp="1" noChangeArrowheads="1"/>
          </p:cNvSpPr>
          <p:nvPr>
            <p:ph type="dt" sz="quarter"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50180" name="Rectangle 4"/>
          <p:cNvSpPr>
            <a:spLocks noGrp="1" noChangeArrowheads="1"/>
          </p:cNvSpPr>
          <p:nvPr>
            <p:ph type="ftr" sz="quarter" idx="2"/>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50181" name="Rectangle 5"/>
          <p:cNvSpPr>
            <a:spLocks noGrp="1" noChangeArrowheads="1"/>
          </p:cNvSpPr>
          <p:nvPr>
            <p:ph type="sldNum" sz="quarter" idx="3"/>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5E05D9CD-D450-4837-98CC-2B6B0D7B896C}" type="slidenum">
              <a:rPr lang="en-US" altLang="en-US"/>
              <a:pPr/>
              <a:t>‹#›</a:t>
            </a:fld>
            <a:endParaRPr lang="en-US" altLang="en-US"/>
          </a:p>
        </p:txBody>
      </p:sp>
    </p:spTree>
    <p:extLst>
      <p:ext uri="{BB962C8B-B14F-4D97-AF65-F5344CB8AC3E}">
        <p14:creationId xmlns:p14="http://schemas.microsoft.com/office/powerpoint/2010/main" val="1871266569"/>
      </p:ext>
    </p:extLst>
  </p:cSld>
  <p:clrMap bg1="lt1" tx1="dk1" bg2="lt2" tx2="dk2" accent1="accent1" accent2="accent2" accent3="accent3" accent4="accent4" accent5="accent5" accent6="accent6" hlink="hlink" folHlink="folHlink"/>
</p:handoutMaster>
</file>

<file path=ppt/media/image1.png>
</file>

<file path=ppt/media/image2.tmp>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4099" name="Rectangle 3"/>
          <p:cNvSpPr>
            <a:spLocks noGrp="1" noChangeArrowheads="1"/>
          </p:cNvSpPr>
          <p:nvPr>
            <p:ph type="dt"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29700" name="Rectangle 4"/>
          <p:cNvSpPr>
            <a:spLocks noGrp="1" noRot="1" noChangeAspect="1" noChangeArrowheads="1" noTextEdit="1"/>
          </p:cNvSpPr>
          <p:nvPr>
            <p:ph type="sldImg" idx="2"/>
          </p:nvPr>
        </p:nvSpPr>
        <p:spPr bwMode="auto">
          <a:xfrm>
            <a:off x="920750" y="746125"/>
            <a:ext cx="4965700" cy="3725863"/>
          </a:xfrm>
          <a:prstGeom prst="rect">
            <a:avLst/>
          </a:prstGeom>
          <a:noFill/>
          <a:ln w="9525">
            <a:solidFill>
              <a:srgbClr val="000000"/>
            </a:solidFill>
            <a:miter lim="800000"/>
            <a:headEnd/>
            <a:tailEnd/>
          </a:ln>
          <a:effectLst/>
        </p:spPr>
      </p:sp>
      <p:sp>
        <p:nvSpPr>
          <p:cNvPr id="4101" name="Rectangle 5"/>
          <p:cNvSpPr>
            <a:spLocks noGrp="1" noChangeArrowheads="1"/>
          </p:cNvSpPr>
          <p:nvPr>
            <p:ph type="body" sz="quarter" idx="3"/>
          </p:nvPr>
        </p:nvSpPr>
        <p:spPr bwMode="auto">
          <a:xfrm>
            <a:off x="681038" y="4721225"/>
            <a:ext cx="5443537" cy="44719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4103" name="Rectangle 7"/>
          <p:cNvSpPr>
            <a:spLocks noGrp="1" noChangeArrowheads="1"/>
          </p:cNvSpPr>
          <p:nvPr>
            <p:ph type="sldNum" sz="quarter" idx="5"/>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4C5FB5B4-9F3D-474A-9F24-E7A61C245DBD}" type="slidenum">
              <a:rPr lang="en-US" altLang="en-US"/>
              <a:pPr/>
              <a:t>‹#›</a:t>
            </a:fld>
            <a:endParaRPr lang="en-US" altLang="en-US"/>
          </a:p>
        </p:txBody>
      </p:sp>
    </p:spTree>
    <p:extLst>
      <p:ext uri="{BB962C8B-B14F-4D97-AF65-F5344CB8AC3E}">
        <p14:creationId xmlns:p14="http://schemas.microsoft.com/office/powerpoint/2010/main" val="2263554737"/>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a:ln>
            <a:miter lim="800000"/>
            <a:headEnd/>
            <a:tailEnd/>
          </a:ln>
        </p:spPr>
        <p:txBody>
          <a:bodyPr/>
          <a:lstStyle/>
          <a:p>
            <a:fld id="{BCE74975-8A3C-4256-9355-92CEDC6C5CED}" type="slidenum">
              <a:rPr lang="en-US" altLang="en-US"/>
              <a:pPr/>
              <a:t>1</a:t>
            </a:fld>
            <a:endParaRPr lang="en-US" altLang="en-US"/>
          </a:p>
        </p:txBody>
      </p:sp>
      <p:sp>
        <p:nvSpPr>
          <p:cNvPr id="30723" name="Rectangle 2"/>
          <p:cNvSpPr>
            <a:spLocks noGrp="1" noRot="1" noChangeAspect="1" noChangeArrowheads="1" noTextEdit="1"/>
          </p:cNvSpPr>
          <p:nvPr>
            <p:ph type="sldImg"/>
          </p:nvPr>
        </p:nvSpPr>
        <p:spPr>
          <a:ln/>
        </p:spPr>
      </p:sp>
      <p:sp>
        <p:nvSpPr>
          <p:cNvPr id="30724" name="Rectangle 3"/>
          <p:cNvSpPr>
            <a:spLocks noGrp="1" noChangeArrowheads="1"/>
          </p:cNvSpPr>
          <p:nvPr>
            <p:ph type="body" idx="1"/>
          </p:nvPr>
        </p:nvSpPr>
        <p:spPr>
          <a:noFill/>
        </p:spPr>
        <p:txBody>
          <a:bodyPr/>
          <a:lstStyle/>
          <a:p>
            <a:pPr eaLnBrk="1" hangingPunct="1"/>
            <a:endParaRPr lang="en-US" altLang="en-US"/>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225665993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5416806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212598512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woTxTwoObj" preserve="1">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225456669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38764211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7B190F14-2B72-4482-96AF-BE986EB7E984}"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129886986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7B190F14-2B72-4482-96AF-BE986EB7E984}"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308676046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7B190F14-2B72-4482-96AF-BE986EB7E984}"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82404138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7B190F14-2B72-4482-96AF-BE986EB7E984}"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309999267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7B190F14-2B72-4482-96AF-BE986EB7E984}" type="datetimeFigureOut">
              <a:rPr lang="en-GB" smtClean="0"/>
              <a:t>16/05/2018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169969874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7B190F14-2B72-4482-96AF-BE986EB7E984}" type="datetimeFigureOut">
              <a:rPr lang="en-GB" smtClean="0"/>
              <a:t>16/05/2018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15015442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2281617773"/>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B190F14-2B72-4482-96AF-BE986EB7E984}" type="datetimeFigureOut">
              <a:rPr lang="en-GB" smtClean="0"/>
              <a:t>16/05/2018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2351094254"/>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B190F14-2B72-4482-96AF-BE986EB7E984}"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1365166421"/>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B190F14-2B72-4482-96AF-BE986EB7E984}" type="datetimeFigureOut">
              <a:rPr lang="en-GB" smtClean="0"/>
              <a:t>16/05/2018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940582472"/>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7B190F14-2B72-4482-96AF-BE986EB7E984}"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2165875642"/>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7B190F14-2B72-4482-96AF-BE986EB7E984}" type="datetimeFigureOut">
              <a:rPr lang="en-GB" smtClean="0"/>
              <a:t>16/05/2018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DD760AC5-2473-4C72-BD62-738E8DCD4734}" type="slidenum">
              <a:rPr lang="en-GB" smtClean="0"/>
              <a:t>‹#›</a:t>
            </a:fld>
            <a:endParaRPr lang="en-GB"/>
          </a:p>
        </p:txBody>
      </p:sp>
    </p:spTree>
    <p:extLst>
      <p:ext uri="{BB962C8B-B14F-4D97-AF65-F5344CB8AC3E}">
        <p14:creationId xmlns:p14="http://schemas.microsoft.com/office/powerpoint/2010/main" val="32759969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4377745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100006165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197291311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335996404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291514060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344587869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28427534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pn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5"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104802150"/>
      </p:ext>
    </p:extLst>
  </p:cSld>
  <p:clrMap bg1="lt1" tx1="dk1" bg2="lt2" tx2="dk2" accent1="accent1" accent2="accent2" accent3="accent3" accent4="accent4" accent5="accent5" accent6="accent6" hlink="hlink" folHlink="folHlink"/>
  <p:sldLayoutIdLst>
    <p:sldLayoutId id="2147483857" r:id="rId1"/>
    <p:sldLayoutId id="2147483858" r:id="rId2"/>
    <p:sldLayoutId id="2147483859" r:id="rId3"/>
    <p:sldLayoutId id="2147483860" r:id="rId4"/>
    <p:sldLayoutId id="2147483861" r:id="rId5"/>
    <p:sldLayoutId id="2147483862" r:id="rId6"/>
    <p:sldLayoutId id="2147483863" r:id="rId7"/>
    <p:sldLayoutId id="2147483864" r:id="rId8"/>
    <p:sldLayoutId id="2147483865" r:id="rId9"/>
    <p:sldLayoutId id="2147483866" r:id="rId10"/>
    <p:sldLayoutId id="2147483867" r:id="rId11"/>
    <p:sldLayoutId id="2147483868" r:id="rId12"/>
    <p:sldLayoutId id="2147483869" r:id="rId13"/>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B190F14-2B72-4482-96AF-BE986EB7E984}" type="datetimeFigureOut">
              <a:rPr lang="en-GB" smtClean="0"/>
              <a:t>16/05/2018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D760AC5-2473-4C72-BD62-738E8DCD4734}" type="slidenum">
              <a:rPr lang="en-GB" smtClean="0"/>
              <a:t>‹#›</a:t>
            </a:fld>
            <a:endParaRPr lang="en-GB"/>
          </a:p>
        </p:txBody>
      </p:sp>
    </p:spTree>
    <p:extLst>
      <p:ext uri="{BB962C8B-B14F-4D97-AF65-F5344CB8AC3E}">
        <p14:creationId xmlns:p14="http://schemas.microsoft.com/office/powerpoint/2010/main" val="2948134348"/>
      </p:ext>
    </p:extLst>
  </p:cSld>
  <p:clrMap bg1="lt1" tx1="dk1" bg2="lt2" tx2="dk2" accent1="accent1" accent2="accent2" accent3="accent3" accent4="accent4" accent5="accent5" accent6="accent6" hlink="hlink" folHlink="folHlink"/>
  <p:sldLayoutIdLst>
    <p:sldLayoutId id="2147483871" r:id="rId1"/>
    <p:sldLayoutId id="2147483872" r:id="rId2"/>
    <p:sldLayoutId id="2147483873" r:id="rId3"/>
    <p:sldLayoutId id="2147483874" r:id="rId4"/>
    <p:sldLayoutId id="2147483875" r:id="rId5"/>
    <p:sldLayoutId id="2147483876" r:id="rId6"/>
    <p:sldLayoutId id="2147483877" r:id="rId7"/>
    <p:sldLayoutId id="2147483878" r:id="rId8"/>
    <p:sldLayoutId id="2147483879" r:id="rId9"/>
    <p:sldLayoutId id="2147483880" r:id="rId10"/>
    <p:sldLayoutId id="2147483881"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0.xml"/></Relationships>
</file>

<file path=ppt/slides/_rels/slide2.xml.rels><?xml version="1.0" encoding="UTF-8" standalone="yes"?>
<Relationships xmlns="http://schemas.openxmlformats.org/package/2006/relationships"><Relationship Id="rId2" Type="http://schemas.openxmlformats.org/officeDocument/2006/relationships/image" Target="../media/image2.tmp"/><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3.xml"/><Relationship Id="rId4" Type="http://schemas.openxmlformats.org/officeDocument/2006/relationships/hyperlink" Target="mailto:ihrhrt@who.int"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2" name="Subtitle 2"/>
          <p:cNvSpPr>
            <a:spLocks noGrp="1"/>
          </p:cNvSpPr>
          <p:nvPr>
            <p:ph type="subTitle" idx="4294967295"/>
          </p:nvPr>
        </p:nvSpPr>
        <p:spPr>
          <a:xfrm>
            <a:off x="0" y="5157192"/>
            <a:ext cx="8928100" cy="609600"/>
          </a:xfrm>
          <a:noFill/>
        </p:spPr>
        <p:txBody>
          <a:bodyPr>
            <a:noAutofit/>
          </a:bodyPr>
          <a:lstStyle/>
          <a:p>
            <a:pPr marL="0" indent="0" algn="l" eaLnBrk="1" hangingPunct="1">
              <a:buNone/>
            </a:pPr>
            <a:r>
              <a:rPr lang="en-US" altLang="en-US" b="1" dirty="0">
                <a:solidFill>
                  <a:srgbClr val="002060"/>
                </a:solidFill>
                <a:cs typeface="Arial" charset="0"/>
              </a:rPr>
              <a:t>B8.2 Exercise: Intergalactic Community Encounter </a:t>
            </a:r>
            <a:br>
              <a:rPr lang="en-US" altLang="en-US" b="1" dirty="0">
                <a:solidFill>
                  <a:srgbClr val="002060"/>
                </a:solidFill>
                <a:cs typeface="Arial" charset="0"/>
              </a:rPr>
            </a:br>
            <a:endParaRPr lang="en-US" altLang="en-US" b="1" dirty="0">
              <a:solidFill>
                <a:srgbClr val="002060"/>
              </a:solidFill>
              <a:cs typeface="Arial" charset="0"/>
            </a:endParaRPr>
          </a:p>
        </p:txBody>
      </p:sp>
      <p:sp>
        <p:nvSpPr>
          <p:cNvPr id="7173" name="Title 1"/>
          <p:cNvSpPr>
            <a:spLocks noGrp="1"/>
          </p:cNvSpPr>
          <p:nvPr>
            <p:ph type="ctrTitle" idx="4294967295"/>
          </p:nvPr>
        </p:nvSpPr>
        <p:spPr>
          <a:xfrm>
            <a:off x="3381375" y="84138"/>
            <a:ext cx="5762625" cy="1752600"/>
          </a:xfrm>
        </p:spPr>
        <p:txBody>
          <a:bodyPr/>
          <a:lstStyle/>
          <a:p>
            <a:pPr algn="r" eaLnBrk="1" hangingPunct="1"/>
            <a:r>
              <a:rPr lang="en-US" altLang="en-US" sz="3600" b="1" dirty="0">
                <a:solidFill>
                  <a:srgbClr val="002060"/>
                </a:solidFill>
                <a:cs typeface="Arial" charset="0"/>
              </a:rPr>
              <a:t>Rapid Response Teams </a:t>
            </a:r>
            <a:r>
              <a:rPr lang="en-US" altLang="en-US" sz="3600" b="1" dirty="0">
                <a:solidFill>
                  <a:srgbClr val="0070C0"/>
                </a:solidFill>
                <a:cs typeface="Arial" charset="0"/>
              </a:rPr>
              <a:t>Training</a:t>
            </a:r>
          </a:p>
        </p:txBody>
      </p:sp>
      <p:sp>
        <p:nvSpPr>
          <p:cNvPr id="2" name="TextBox 1"/>
          <p:cNvSpPr txBox="1"/>
          <p:nvPr/>
        </p:nvSpPr>
        <p:spPr>
          <a:xfrm>
            <a:off x="35496" y="5733950"/>
            <a:ext cx="4032448" cy="400110"/>
          </a:xfrm>
          <a:prstGeom prst="rect">
            <a:avLst/>
          </a:prstGeom>
          <a:noFill/>
        </p:spPr>
        <p:txBody>
          <a:bodyPr wrap="square" rtlCol="0">
            <a:spAutoFit/>
          </a:bodyPr>
          <a:lstStyle/>
          <a:p>
            <a:r>
              <a:rPr lang="en-GB" sz="2000" dirty="0">
                <a:solidFill>
                  <a:srgbClr val="002060"/>
                </a:solidFill>
              </a:rPr>
              <a:t>Estimated time: 60 minutes</a:t>
            </a:r>
          </a:p>
        </p:txBody>
      </p:sp>
      <p:sp>
        <p:nvSpPr>
          <p:cNvPr id="3" name="TextBox 2">
            <a:extLst>
              <a:ext uri="{FF2B5EF4-FFF2-40B4-BE49-F238E27FC236}">
                <a16:creationId xmlns:a16="http://schemas.microsoft.com/office/drawing/2014/main" id="{1D62DEB8-8CB7-4700-8A48-CC28C624CF1C}"/>
              </a:ext>
            </a:extLst>
          </p:cNvPr>
          <p:cNvSpPr txBox="1"/>
          <p:nvPr/>
        </p:nvSpPr>
        <p:spPr>
          <a:xfrm>
            <a:off x="35496" y="6381328"/>
            <a:ext cx="1854995"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16/05/2018</a:t>
            </a:r>
            <a:endParaRPr lang="en-US" sz="1400" dirty="0">
              <a:solidFill>
                <a:srgbClr val="00206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4000" b="1" dirty="0">
                <a:solidFill>
                  <a:srgbClr val="002060"/>
                </a:solidFill>
              </a:rPr>
              <a:t>Learning objectives</a:t>
            </a:r>
            <a:endParaRPr lang="en-GB" sz="4000" b="1" dirty="0">
              <a:solidFill>
                <a:srgbClr val="002060"/>
              </a:solidFill>
            </a:endParaRPr>
          </a:p>
        </p:txBody>
      </p:sp>
      <p:sp>
        <p:nvSpPr>
          <p:cNvPr id="9219" name="Content Placeholder 2"/>
          <p:cNvSpPr>
            <a:spLocks noGrp="1"/>
          </p:cNvSpPr>
          <p:nvPr>
            <p:ph idx="1"/>
          </p:nvPr>
        </p:nvSpPr>
        <p:spPr/>
        <p:txBody>
          <a:bodyPr/>
          <a:lstStyle/>
          <a:p>
            <a:pPr marL="0" indent="0">
              <a:spcBef>
                <a:spcPct val="0"/>
              </a:spcBef>
              <a:spcAft>
                <a:spcPts val="1200"/>
              </a:spcAft>
              <a:buNone/>
            </a:pPr>
            <a:r>
              <a:rPr lang="fr-FR" sz="2800" dirty="0"/>
              <a:t>At the end of </a:t>
            </a:r>
            <a:r>
              <a:rPr lang="fr-FR" sz="2800" dirty="0" err="1"/>
              <a:t>this</a:t>
            </a:r>
            <a:r>
              <a:rPr lang="fr-FR" sz="2800" dirty="0"/>
              <a:t> session, </a:t>
            </a:r>
            <a:r>
              <a:rPr lang="fr-FR" sz="2800" dirty="0" err="1"/>
              <a:t>you</a:t>
            </a:r>
            <a:r>
              <a:rPr lang="fr-FR" sz="2800" dirty="0"/>
              <a:t> </a:t>
            </a:r>
            <a:r>
              <a:rPr lang="fr-FR" sz="2800" dirty="0" err="1"/>
              <a:t>should</a:t>
            </a:r>
            <a:r>
              <a:rPr lang="fr-FR" sz="2800" dirty="0"/>
              <a:t> </a:t>
            </a:r>
            <a:r>
              <a:rPr lang="fr-FR" sz="2800" dirty="0" err="1"/>
              <a:t>be</a:t>
            </a:r>
            <a:r>
              <a:rPr lang="fr-FR" sz="2800" dirty="0"/>
              <a:t> able to:</a:t>
            </a:r>
          </a:p>
          <a:p>
            <a:pPr>
              <a:spcBef>
                <a:spcPct val="0"/>
              </a:spcBef>
              <a:spcAft>
                <a:spcPts val="1200"/>
              </a:spcAft>
              <a:buFont typeface="Arial" panose="020B0604020202020204" pitchFamily="34" charset="0"/>
              <a:buChar char="•"/>
            </a:pPr>
            <a:r>
              <a:rPr lang="en-US" sz="2800" dirty="0"/>
              <a:t>Identify valuable components of culture</a:t>
            </a:r>
          </a:p>
          <a:p>
            <a:pPr>
              <a:spcBef>
                <a:spcPct val="0"/>
              </a:spcBef>
              <a:spcAft>
                <a:spcPts val="1200"/>
              </a:spcAft>
              <a:buFont typeface="Arial" panose="020B0604020202020204" pitchFamily="34" charset="0"/>
              <a:buChar char="•"/>
            </a:pPr>
            <a:endParaRPr lang="en-US" sz="2800" dirty="0"/>
          </a:p>
          <a:p>
            <a:pPr>
              <a:spcBef>
                <a:spcPct val="0"/>
              </a:spcBef>
              <a:spcAft>
                <a:spcPts val="1200"/>
              </a:spcAft>
              <a:buFont typeface="Arial" panose="020B0604020202020204" pitchFamily="34" charset="0"/>
              <a:buChar char="•"/>
            </a:pPr>
            <a:endParaRPr lang="en-US" sz="2800" dirty="0"/>
          </a:p>
        </p:txBody>
      </p:sp>
      <p:pic>
        <p:nvPicPr>
          <p:cNvPr id="3" name="Picture 2" descr="Screen Clipping"/>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5742928" y="3140968"/>
            <a:ext cx="2243752" cy="2430730"/>
          </a:xfrm>
          <a:prstGeom prst="rect">
            <a:avLst/>
          </a:prstGeom>
        </p:spPr>
      </p:pic>
      <p:sp>
        <p:nvSpPr>
          <p:cNvPr id="4" name="TextBox 3"/>
          <p:cNvSpPr txBox="1"/>
          <p:nvPr/>
        </p:nvSpPr>
        <p:spPr>
          <a:xfrm>
            <a:off x="5724128" y="4869160"/>
            <a:ext cx="2243752" cy="261610"/>
          </a:xfrm>
          <a:prstGeom prst="rect">
            <a:avLst/>
          </a:prstGeom>
          <a:noFill/>
        </p:spPr>
        <p:txBody>
          <a:bodyPr wrap="square" rtlCol="0">
            <a:spAutoFit/>
          </a:bodyPr>
          <a:lstStyle/>
          <a:p>
            <a:r>
              <a:rPr lang="en-GB" sz="1100" dirty="0"/>
              <a:t>Source: </a:t>
            </a:r>
            <a:r>
              <a:rPr lang="en-GB" sz="1100" dirty="0" err="1"/>
              <a:t>Unicef</a:t>
            </a:r>
            <a:r>
              <a:rPr lang="en-GB" sz="1100" dirty="0"/>
              <a:t>, ESARO 1998</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4000" b="1" dirty="0">
                <a:solidFill>
                  <a:srgbClr val="002060"/>
                </a:solidFill>
              </a:rPr>
              <a:t>Instructions (1)</a:t>
            </a:r>
            <a:endParaRPr lang="en-GB" sz="4000" b="1" dirty="0">
              <a:solidFill>
                <a:srgbClr val="002060"/>
              </a:solidFill>
            </a:endParaRPr>
          </a:p>
        </p:txBody>
      </p:sp>
      <p:sp>
        <p:nvSpPr>
          <p:cNvPr id="9219" name="Content Placeholder 2"/>
          <p:cNvSpPr>
            <a:spLocks noGrp="1"/>
          </p:cNvSpPr>
          <p:nvPr>
            <p:ph idx="1"/>
          </p:nvPr>
        </p:nvSpPr>
        <p:spPr/>
        <p:txBody>
          <a:bodyPr/>
          <a:lstStyle/>
          <a:p>
            <a:pPr marL="514350" indent="-514350">
              <a:spcBef>
                <a:spcPct val="0"/>
              </a:spcBef>
              <a:spcAft>
                <a:spcPts val="1200"/>
              </a:spcAft>
              <a:buFont typeface="+mj-lt"/>
              <a:buAutoNum type="arabicPeriod"/>
            </a:pPr>
            <a:r>
              <a:rPr lang="en-GB" sz="2800" dirty="0"/>
              <a:t>Group participants (4 – 7) (per country or similar background if possible)</a:t>
            </a:r>
          </a:p>
          <a:p>
            <a:pPr marL="514350" indent="-514350">
              <a:spcBef>
                <a:spcPct val="0"/>
              </a:spcBef>
              <a:spcAft>
                <a:spcPts val="1200"/>
              </a:spcAft>
              <a:buFont typeface="+mj-lt"/>
              <a:buAutoNum type="arabicPeriod"/>
            </a:pPr>
            <a:r>
              <a:rPr lang="en-GB" sz="2800" dirty="0"/>
              <a:t>Participants will spend a few minutes thinking about what is most important to people from their ethnic backgrounds</a:t>
            </a:r>
          </a:p>
          <a:p>
            <a:pPr marL="514350" indent="-514350">
              <a:spcBef>
                <a:spcPct val="0"/>
              </a:spcBef>
              <a:spcAft>
                <a:spcPts val="1200"/>
              </a:spcAft>
              <a:buFont typeface="+mj-lt"/>
              <a:buAutoNum type="arabicPeriod"/>
            </a:pPr>
            <a:r>
              <a:rPr lang="en-GB" sz="2800" dirty="0"/>
              <a:t>Ask the group to read the scenario (see next slides)</a:t>
            </a:r>
            <a:endParaRPr lang="en-US" sz="2800" dirty="0"/>
          </a:p>
          <a:p>
            <a:pPr>
              <a:spcBef>
                <a:spcPct val="0"/>
              </a:spcBef>
              <a:spcAft>
                <a:spcPts val="1200"/>
              </a:spcAft>
              <a:buFont typeface="Arial" panose="020B0604020202020204" pitchFamily="34" charset="0"/>
              <a:buChar char="•"/>
            </a:pPr>
            <a:endParaRPr lang="en-US" sz="2800" dirty="0"/>
          </a:p>
          <a:p>
            <a:pPr>
              <a:spcBef>
                <a:spcPct val="0"/>
              </a:spcBef>
              <a:spcAft>
                <a:spcPts val="1200"/>
              </a:spcAft>
              <a:buFont typeface="Arial" panose="020B0604020202020204" pitchFamily="34" charset="0"/>
              <a:buChar char="•"/>
            </a:pPr>
            <a:endParaRPr lang="en-US" sz="2800" dirty="0"/>
          </a:p>
        </p:txBody>
      </p:sp>
    </p:spTree>
    <p:extLst>
      <p:ext uri="{BB962C8B-B14F-4D97-AF65-F5344CB8AC3E}">
        <p14:creationId xmlns:p14="http://schemas.microsoft.com/office/powerpoint/2010/main" val="411480258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4000" b="1" dirty="0">
                <a:solidFill>
                  <a:srgbClr val="002060"/>
                </a:solidFill>
              </a:rPr>
              <a:t>The Scenario</a:t>
            </a:r>
            <a:endParaRPr lang="en-GB" sz="4000" b="1" dirty="0">
              <a:solidFill>
                <a:srgbClr val="002060"/>
              </a:solidFill>
            </a:endParaRPr>
          </a:p>
        </p:txBody>
      </p:sp>
      <p:sp>
        <p:nvSpPr>
          <p:cNvPr id="9219" name="Content Placeholder 2"/>
          <p:cNvSpPr>
            <a:spLocks noGrp="1"/>
          </p:cNvSpPr>
          <p:nvPr>
            <p:ph idx="1"/>
          </p:nvPr>
        </p:nvSpPr>
        <p:spPr/>
        <p:txBody>
          <a:bodyPr/>
          <a:lstStyle/>
          <a:p>
            <a:pPr marL="0" indent="0">
              <a:spcBef>
                <a:spcPct val="0"/>
              </a:spcBef>
              <a:spcAft>
                <a:spcPts val="1200"/>
              </a:spcAft>
              <a:buNone/>
            </a:pPr>
            <a:r>
              <a:rPr lang="en-US" sz="2400" dirty="0"/>
              <a:t>Your group has been invited to represent Earth at an intergalactic gathering of people from around the universe. You will be spending one hour Earth time which is equivalent to one week intergalactic time. </a:t>
            </a:r>
          </a:p>
          <a:p>
            <a:pPr marL="0" indent="0">
              <a:spcBef>
                <a:spcPct val="0"/>
              </a:spcBef>
              <a:spcAft>
                <a:spcPts val="1200"/>
              </a:spcAft>
              <a:buNone/>
            </a:pPr>
            <a:r>
              <a:rPr lang="en-US" sz="2400" dirty="0"/>
              <a:t>A space </a:t>
            </a:r>
            <a:r>
              <a:rPr lang="en-US" sz="2400" dirty="0">
                <a:solidFill>
                  <a:schemeClr val="tx1"/>
                </a:solidFill>
              </a:rPr>
              <a:t>shuttle is coming to pick you up and transport to the next galaxy to </a:t>
            </a:r>
            <a:r>
              <a:rPr lang="en-US" sz="2400" dirty="0"/>
              <a:t>join other groups.</a:t>
            </a:r>
          </a:p>
          <a:p>
            <a:pPr marL="0" indent="0">
              <a:spcBef>
                <a:spcPct val="0"/>
              </a:spcBef>
              <a:spcAft>
                <a:spcPts val="1200"/>
              </a:spcAft>
              <a:buNone/>
            </a:pPr>
            <a:r>
              <a:rPr lang="en-US" sz="2400" dirty="0"/>
              <a:t>You need to identify objects and information which will represent your people and culture. Space technology can safely transport any item – big or small.</a:t>
            </a:r>
          </a:p>
          <a:p>
            <a:pPr marL="0" indent="0">
              <a:spcBef>
                <a:spcPct val="0"/>
              </a:spcBef>
              <a:spcAft>
                <a:spcPts val="1200"/>
              </a:spcAft>
              <a:buNone/>
            </a:pPr>
            <a:endParaRPr lang="en-US" sz="2800" dirty="0"/>
          </a:p>
          <a:p>
            <a:pPr>
              <a:spcBef>
                <a:spcPct val="0"/>
              </a:spcBef>
              <a:spcAft>
                <a:spcPts val="1200"/>
              </a:spcAft>
              <a:buFont typeface="Arial" panose="020B0604020202020204" pitchFamily="34" charset="0"/>
              <a:buChar char="•"/>
            </a:pPr>
            <a:endParaRPr lang="en-US" sz="2800" dirty="0"/>
          </a:p>
        </p:txBody>
      </p:sp>
    </p:spTree>
    <p:extLst>
      <p:ext uri="{BB962C8B-B14F-4D97-AF65-F5344CB8AC3E}">
        <p14:creationId xmlns:p14="http://schemas.microsoft.com/office/powerpoint/2010/main" val="279534288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4000" b="1" dirty="0" err="1">
                <a:solidFill>
                  <a:srgbClr val="002060"/>
                </a:solidFill>
              </a:rPr>
              <a:t>Some</a:t>
            </a:r>
            <a:r>
              <a:rPr lang="fr-FR" sz="4000" b="1" dirty="0">
                <a:solidFill>
                  <a:srgbClr val="002060"/>
                </a:solidFill>
              </a:rPr>
              <a:t> </a:t>
            </a:r>
            <a:r>
              <a:rPr lang="fr-FR" sz="4000" b="1" dirty="0" err="1">
                <a:solidFill>
                  <a:srgbClr val="002060"/>
                </a:solidFill>
              </a:rPr>
              <a:t>examples</a:t>
            </a:r>
            <a:r>
              <a:rPr lang="fr-FR" sz="4000" b="1" dirty="0">
                <a:solidFill>
                  <a:srgbClr val="002060"/>
                </a:solidFill>
              </a:rPr>
              <a:t>…</a:t>
            </a:r>
            <a:endParaRPr lang="en-GB" sz="4000" b="1" dirty="0">
              <a:solidFill>
                <a:srgbClr val="002060"/>
              </a:solidFill>
            </a:endParaRPr>
          </a:p>
        </p:txBody>
      </p:sp>
      <p:sp>
        <p:nvSpPr>
          <p:cNvPr id="9219" name="Content Placeholder 2"/>
          <p:cNvSpPr>
            <a:spLocks noGrp="1"/>
          </p:cNvSpPr>
          <p:nvPr>
            <p:ph idx="1"/>
          </p:nvPr>
        </p:nvSpPr>
        <p:spPr>
          <a:xfrm>
            <a:off x="457200" y="1268760"/>
            <a:ext cx="8229600" cy="4525963"/>
          </a:xfrm>
        </p:spPr>
        <p:txBody>
          <a:bodyPr/>
          <a:lstStyle/>
          <a:p>
            <a:pPr marL="0" indent="0">
              <a:spcBef>
                <a:spcPct val="0"/>
              </a:spcBef>
              <a:spcAft>
                <a:spcPts val="1200"/>
              </a:spcAft>
              <a:buNone/>
            </a:pPr>
            <a:r>
              <a:rPr lang="en-US" sz="2400" dirty="0">
                <a:solidFill>
                  <a:schemeClr val="tx1"/>
                </a:solidFill>
              </a:rPr>
              <a:t>Items representing :</a:t>
            </a:r>
          </a:p>
          <a:p>
            <a:pPr>
              <a:spcBef>
                <a:spcPct val="0"/>
              </a:spcBef>
              <a:spcAft>
                <a:spcPts val="1200"/>
              </a:spcAft>
            </a:pPr>
            <a:r>
              <a:rPr lang="en-US" sz="1800" dirty="0">
                <a:solidFill>
                  <a:schemeClr val="tx1"/>
                </a:solidFill>
              </a:rPr>
              <a:t>Your culture's beliefs about nature. </a:t>
            </a:r>
          </a:p>
          <a:p>
            <a:pPr>
              <a:spcBef>
                <a:spcPct val="0"/>
              </a:spcBef>
              <a:spcAft>
                <a:spcPts val="1200"/>
              </a:spcAft>
            </a:pPr>
            <a:r>
              <a:rPr lang="en-US" sz="1800" dirty="0">
                <a:solidFill>
                  <a:schemeClr val="tx1"/>
                </a:solidFill>
              </a:rPr>
              <a:t>A symbol of religious or spiritual beliefs. </a:t>
            </a:r>
          </a:p>
          <a:p>
            <a:pPr>
              <a:spcBef>
                <a:spcPct val="0"/>
              </a:spcBef>
              <a:spcAft>
                <a:spcPts val="1200"/>
              </a:spcAft>
            </a:pPr>
            <a:r>
              <a:rPr lang="en-US" sz="1800" dirty="0">
                <a:solidFill>
                  <a:schemeClr val="tx1"/>
                </a:solidFill>
              </a:rPr>
              <a:t>Something that shows how your culture treats certain groups of people, children, women, the elderly or people with disabilities. </a:t>
            </a:r>
          </a:p>
          <a:p>
            <a:pPr>
              <a:spcBef>
                <a:spcPct val="0"/>
              </a:spcBef>
              <a:spcAft>
                <a:spcPts val="1200"/>
              </a:spcAft>
            </a:pPr>
            <a:r>
              <a:rPr lang="en-US" sz="1800" dirty="0">
                <a:solidFill>
                  <a:schemeClr val="tx1"/>
                </a:solidFill>
              </a:rPr>
              <a:t>The work of a great artist or musician from your culture, which portrays something you value highly. </a:t>
            </a:r>
          </a:p>
          <a:p>
            <a:pPr>
              <a:spcBef>
                <a:spcPct val="0"/>
              </a:spcBef>
              <a:spcAft>
                <a:spcPts val="1200"/>
              </a:spcAft>
            </a:pPr>
            <a:r>
              <a:rPr lang="en-US" sz="1800" dirty="0">
                <a:solidFill>
                  <a:schemeClr val="tx1"/>
                </a:solidFill>
              </a:rPr>
              <a:t>A saying, a myth, song or story that has been passed down for generations and has great meaning in your culture. </a:t>
            </a:r>
          </a:p>
          <a:p>
            <a:pPr>
              <a:spcBef>
                <a:spcPct val="0"/>
              </a:spcBef>
              <a:spcAft>
                <a:spcPts val="1200"/>
              </a:spcAft>
            </a:pPr>
            <a:r>
              <a:rPr lang="en-US" sz="1800" dirty="0">
                <a:solidFill>
                  <a:schemeClr val="tx1"/>
                </a:solidFill>
              </a:rPr>
              <a:t>An item that symbolizes something your people have struggled for throughout history. </a:t>
            </a:r>
          </a:p>
          <a:p>
            <a:pPr>
              <a:spcBef>
                <a:spcPct val="0"/>
              </a:spcBef>
              <a:spcAft>
                <a:spcPts val="1200"/>
              </a:spcAft>
            </a:pPr>
            <a:r>
              <a:rPr lang="en-US" sz="1800" dirty="0">
                <a:solidFill>
                  <a:schemeClr val="tx1"/>
                </a:solidFill>
              </a:rPr>
              <a:t>Photographs or a video about a particular place, anywhere in the world, that has special importance to your culture.</a:t>
            </a:r>
          </a:p>
          <a:p>
            <a:pPr marL="0" indent="0">
              <a:spcBef>
                <a:spcPct val="0"/>
              </a:spcBef>
              <a:spcAft>
                <a:spcPts val="1200"/>
              </a:spcAft>
              <a:buNone/>
            </a:pPr>
            <a:endParaRPr lang="en-US" dirty="0"/>
          </a:p>
          <a:p>
            <a:pPr>
              <a:spcBef>
                <a:spcPct val="0"/>
              </a:spcBef>
              <a:spcAft>
                <a:spcPts val="1200"/>
              </a:spcAft>
              <a:buFont typeface="Arial" panose="020B0604020202020204" pitchFamily="34" charset="0"/>
              <a:buChar char="•"/>
            </a:pPr>
            <a:endParaRPr lang="en-US" dirty="0"/>
          </a:p>
          <a:p>
            <a:pPr>
              <a:spcBef>
                <a:spcPct val="0"/>
              </a:spcBef>
              <a:spcAft>
                <a:spcPts val="1200"/>
              </a:spcAft>
              <a:buFont typeface="Arial" panose="020B0604020202020204" pitchFamily="34" charset="0"/>
              <a:buChar char="•"/>
            </a:pPr>
            <a:endParaRPr lang="en-US" dirty="0"/>
          </a:p>
        </p:txBody>
      </p:sp>
    </p:spTree>
    <p:extLst>
      <p:ext uri="{BB962C8B-B14F-4D97-AF65-F5344CB8AC3E}">
        <p14:creationId xmlns:p14="http://schemas.microsoft.com/office/powerpoint/2010/main" val="230667173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4000" b="1" dirty="0">
                <a:solidFill>
                  <a:srgbClr val="002060"/>
                </a:solidFill>
              </a:rPr>
              <a:t>Instructions (2)</a:t>
            </a:r>
            <a:endParaRPr lang="en-GB" sz="4000" b="1" dirty="0">
              <a:solidFill>
                <a:srgbClr val="002060"/>
              </a:solidFill>
            </a:endParaRPr>
          </a:p>
        </p:txBody>
      </p:sp>
      <p:sp>
        <p:nvSpPr>
          <p:cNvPr id="9219" name="Content Placeholder 2"/>
          <p:cNvSpPr>
            <a:spLocks noGrp="1"/>
          </p:cNvSpPr>
          <p:nvPr>
            <p:ph idx="1"/>
          </p:nvPr>
        </p:nvSpPr>
        <p:spPr/>
        <p:txBody>
          <a:bodyPr/>
          <a:lstStyle/>
          <a:p>
            <a:pPr marL="514350" indent="-514350">
              <a:buFont typeface="+mj-lt"/>
              <a:buAutoNum type="arabicPeriod" startAt="4"/>
            </a:pPr>
            <a:r>
              <a:rPr lang="en-US" sz="2800" dirty="0"/>
              <a:t>Each person either</a:t>
            </a:r>
          </a:p>
          <a:p>
            <a:pPr marL="914400" lvl="1" indent="-514350"/>
            <a:r>
              <a:rPr lang="en-US" sz="2400" dirty="0"/>
              <a:t>writes/ draws on the cards the six items they would take  and share with the </a:t>
            </a:r>
            <a:r>
              <a:rPr lang="en-GB" sz="2400" dirty="0"/>
              <a:t>group.</a:t>
            </a:r>
          </a:p>
          <a:p>
            <a:pPr marL="914400" lvl="1" indent="-514350"/>
            <a:r>
              <a:rPr lang="en-GB" sz="2400" dirty="0"/>
              <a:t>presents the actual material (if available)</a:t>
            </a:r>
          </a:p>
          <a:p>
            <a:pPr marL="514350" indent="-514350">
              <a:buFont typeface="+mj-lt"/>
              <a:buAutoNum type="arabicPeriod" startAt="4"/>
            </a:pPr>
            <a:r>
              <a:rPr lang="en-GB" sz="2800" dirty="0"/>
              <a:t>The group prioritize what they will bring </a:t>
            </a:r>
            <a:r>
              <a:rPr lang="en-US" sz="2800" dirty="0"/>
              <a:t>and  share one or two of the items they have chosen to take on the journey and </a:t>
            </a:r>
            <a:r>
              <a:rPr lang="en-GB" sz="2800" dirty="0"/>
              <a:t>explain their choices.</a:t>
            </a:r>
          </a:p>
          <a:p>
            <a:pPr marL="514350" indent="-514350">
              <a:buFont typeface="+mj-lt"/>
              <a:buAutoNum type="arabicPeriod" startAt="4"/>
            </a:pPr>
            <a:r>
              <a:rPr lang="en-GB" sz="2800" dirty="0"/>
              <a:t>Debrief</a:t>
            </a:r>
            <a:endParaRPr lang="en-US" sz="2800" dirty="0"/>
          </a:p>
          <a:p>
            <a:pPr>
              <a:spcBef>
                <a:spcPct val="0"/>
              </a:spcBef>
              <a:spcAft>
                <a:spcPts val="1200"/>
              </a:spcAft>
              <a:buFont typeface="Arial" panose="020B0604020202020204" pitchFamily="34" charset="0"/>
              <a:buChar char="•"/>
            </a:pPr>
            <a:endParaRPr lang="en-US" sz="2800" dirty="0"/>
          </a:p>
        </p:txBody>
      </p:sp>
    </p:spTree>
    <p:extLst>
      <p:ext uri="{BB962C8B-B14F-4D97-AF65-F5344CB8AC3E}">
        <p14:creationId xmlns:p14="http://schemas.microsoft.com/office/powerpoint/2010/main" val="335228028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318014526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3"/>
          <p:cNvSpPr>
            <a:spLocks noGrp="1"/>
          </p:cNvSpPr>
          <p:nvPr>
            <p:ph type="title"/>
          </p:nvPr>
        </p:nvSpPr>
        <p:spPr>
          <a:xfrm>
            <a:off x="467544" y="2857500"/>
            <a:ext cx="8229600" cy="1143000"/>
          </a:xfrm>
        </p:spPr>
        <p:txBody>
          <a:bodyPr/>
          <a:lstStyle/>
          <a:p>
            <a:pPr>
              <a:defRPr/>
            </a:pPr>
            <a:r>
              <a:rPr lang="en-ZW" altLang="en-US" sz="4800" b="1" i="1" dirty="0">
                <a:solidFill>
                  <a:srgbClr val="002060"/>
                </a:solidFill>
              </a:rPr>
              <a:t>Thank you!</a:t>
            </a:r>
          </a:p>
        </p:txBody>
      </p:sp>
    </p:spTree>
  </p:cSld>
  <p:clrMapOvr>
    <a:masterClrMapping/>
  </p:clrMapOvr>
</p:sld>
</file>

<file path=ppt/theme/theme1.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3965</TotalTime>
  <Words>444</Words>
  <Application>Microsoft Office PowerPoint</Application>
  <PresentationFormat>On-screen Show (4:3)</PresentationFormat>
  <Paragraphs>44</Paragraphs>
  <Slides>8</Slides>
  <Notes>1</Notes>
  <HiddenSlides>0</HiddenSlides>
  <MMClips>0</MMClips>
  <ScaleCrop>false</ScaleCrop>
  <HeadingPairs>
    <vt:vector size="6" baseType="variant">
      <vt:variant>
        <vt:lpstr>Fonts Used</vt:lpstr>
      </vt:variant>
      <vt:variant>
        <vt:i4>3</vt:i4>
      </vt:variant>
      <vt:variant>
        <vt:lpstr>Theme</vt:lpstr>
      </vt:variant>
      <vt:variant>
        <vt:i4>2</vt:i4>
      </vt:variant>
      <vt:variant>
        <vt:lpstr>Slide Titles</vt:lpstr>
      </vt:variant>
      <vt:variant>
        <vt:i4>8</vt:i4>
      </vt:variant>
    </vt:vector>
  </HeadingPairs>
  <TitlesOfParts>
    <vt:vector size="13" baseType="lpstr">
      <vt:lpstr>Arial</vt:lpstr>
      <vt:lpstr>Arial Narrow</vt:lpstr>
      <vt:lpstr>Calibri</vt:lpstr>
      <vt:lpstr>RC 59 Template EN</vt:lpstr>
      <vt:lpstr>Custom Design</vt:lpstr>
      <vt:lpstr>Rapid Response Teams Training</vt:lpstr>
      <vt:lpstr>Learning objectives</vt:lpstr>
      <vt:lpstr>Instructions (1)</vt:lpstr>
      <vt:lpstr>The Scenario</vt:lpstr>
      <vt:lpstr>Some examples…</vt:lpstr>
      <vt:lpstr>Instructions (2)</vt:lpstr>
      <vt:lpstr>Disclaimer</vt:lpstr>
      <vt:lpstr>Thank you!</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DPC Training and Technical Update</dc:title>
  <dc:creator>Etienne M Minkoulou</dc:creator>
  <cp:lastModifiedBy>GOMEZ, Paula</cp:lastModifiedBy>
  <cp:revision>285</cp:revision>
  <cp:lastPrinted>2013-10-01T07:19:12Z</cp:lastPrinted>
  <dcterms:created xsi:type="dcterms:W3CDTF">2006-12-04T14:06:57Z</dcterms:created>
  <dcterms:modified xsi:type="dcterms:W3CDTF">2018-05-16T15:11:03Z</dcterms:modified>
</cp:coreProperties>
</file>

<file path=docProps/thumbnail.jpeg>
</file>